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9.png" ContentType="image/png"/>
  <Override PartName="/ppt/media/image18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13.png" ContentType="image/png"/>
  <Override PartName="/ppt/media/hdphoto2.wdp" ContentType="image/vnd.ms-photo"/>
  <Override PartName="/ppt/media/image4.jpeg" ContentType="image/jpeg"/>
  <Override PartName="/ppt/media/hdphoto1.wdp" ContentType="image/vnd.ms-photo"/>
  <Override PartName="/ppt/media/image12.png" ContentType="image/png"/>
  <Override PartName="/ppt/media/image3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.png" ContentType="image/png"/>
  <Override PartName="/ppt/media/image10.png" ContentType="image/png"/>
  <Override PartName="/ppt/media/image7.png" ContentType="image/png"/>
  <Override PartName="/ppt/media/image16.png" ContentType="image/pn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D4BABE9-BF5A-4C6B-B792-9290C59B9F8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50EC759-68EE-4CDF-86BB-4E06A00B69E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5F2C5A3-27F2-488C-9BAA-42380C3890A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C8D3414-C5BD-48C1-9EC9-95E96090C50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B872BA4-208A-44DF-85B0-E7257F8D677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DC5FD18-D05D-40BC-B104-5E367671737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4D89812-6851-4F77-8267-6F4AE3F79E3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BAAC1C9-DC7F-4B17-AD42-46C5A539078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AD31A65-22EF-440B-872F-D7AFA0A773F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2331F3-B0F3-43C0-A350-958F071A67C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06C64A9-8151-4DDD-B8D0-0712516A483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17C6112-C793-42EA-9A6C-E83812EB011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8F3DBEB-8CB5-4700-B078-A272089DDD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D47866B-9191-4518-BC52-839F06F57D1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7742A0-EF17-44D1-A7CB-8B3817E2AA8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27FE05-9CBA-4D17-9E7E-AC3F99F080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4C79369-E32F-4B31-8AF1-2221952278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1"/>
                </a:solidFill>
                <a:latin typeface="Calibri"/>
              </a:rPr>
              <a:t>Click icon </a:t>
            </a:r>
            <a:r>
              <a:rPr b="0" lang="en-US" sz="2000" spc="-1" strike="noStrike">
                <a:solidFill>
                  <a:schemeClr val="lt1"/>
                </a:solidFill>
                <a:latin typeface="Calibri"/>
              </a:rPr>
              <a:t>to add </a:t>
            </a:r>
            <a:r>
              <a:rPr b="0" lang="en-US" sz="2000" spc="-1" strike="noStrike">
                <a:solidFill>
                  <a:schemeClr val="lt1"/>
                </a:solidFill>
                <a:latin typeface="Calibri"/>
              </a:rPr>
              <a:t>picture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523880" y="2286000"/>
            <a:ext cx="914364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pc="299" strike="noStrike" cap="all">
                <a:solidFill>
                  <a:schemeClr val="lt1"/>
                </a:solidFill>
                <a:latin typeface="Calibri Light"/>
              </a:rPr>
              <a:t>Click to add title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76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38080" y="2024640"/>
            <a:ext cx="2878200" cy="41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marL="8002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lphaL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12574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arenR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146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lphaLcParenR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459840" y="2024640"/>
            <a:ext cx="4893480" cy="41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54DE979-3BCC-4442-A507-C3B5FF8438FF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448200"/>
            <a:ext cx="6171840" cy="15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2257200"/>
            <a:ext cx="4893480" cy="39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7500960" y="-22320"/>
            <a:ext cx="4714560" cy="687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3960" y="6303960"/>
            <a:ext cx="4286880" cy="55368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7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96040" y="2106720"/>
            <a:ext cx="2066760" cy="3633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484080" y="2106720"/>
            <a:ext cx="7869600" cy="401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icon to add table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9FE5D95-0D13-4EDF-8C2D-1D6EC7215966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7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838080" y="1790280"/>
            <a:ext cx="5133960" cy="411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219360" y="1790280"/>
            <a:ext cx="5133960" cy="411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0"/>
            <a:ext cx="12191760" cy="553680"/>
          </a:xfrm>
          <a:prstGeom prst="rect">
            <a:avLst/>
          </a:prstGeom>
          <a:gradFill rotWithShape="0">
            <a:gsLst>
              <a:gs pos="0">
                <a:srgbClr val="00023a"/>
              </a:gs>
              <a:gs pos="50000">
                <a:srgbClr val="a53f51"/>
              </a:gs>
              <a:gs pos="100000">
                <a:srgbClr val="e99a5b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966F090-7DBD-4C6F-95D1-2D6B42838060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13080" y="2107800"/>
            <a:ext cx="10965240" cy="391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icon to add table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1A43754-8DF0-4B28-ABC0-F8A058A3CC27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1"/>
                </a:solidFill>
                <a:latin typeface="Calibri"/>
              </a:rPr>
              <a:t>Click icon to add picture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title"/>
          </p:nvPr>
        </p:nvSpPr>
        <p:spPr>
          <a:xfrm>
            <a:off x="1362600" y="400320"/>
            <a:ext cx="9466920" cy="252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4800" spc="299" strike="noStrike" cap="all">
                <a:solidFill>
                  <a:schemeClr val="lt1"/>
                </a:solidFill>
                <a:latin typeface="Calibri Light"/>
              </a:rPr>
              <a:t>Click to add title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362240" y="3738600"/>
            <a:ext cx="9467640" cy="252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562800" y="457200"/>
            <a:ext cx="4836960" cy="199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-28800" y="0"/>
            <a:ext cx="611460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562800" y="2752200"/>
            <a:ext cx="4836960" cy="313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457200"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914400"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1371600"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1828800"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2800" y="6303960"/>
            <a:ext cx="3014640" cy="55368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117440" y="762120"/>
            <a:ext cx="5065920" cy="290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86520" y="-22320"/>
            <a:ext cx="6080400" cy="6901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Click icon to add image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242320" y="466200"/>
            <a:ext cx="6241320" cy="171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28760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242320" y="2286000"/>
            <a:ext cx="6241320" cy="347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91640" y="6303960"/>
            <a:ext cx="4286880" cy="55368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23880" y="1143000"/>
            <a:ext cx="914364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0"/>
            <a:ext cx="12191760" cy="553680"/>
          </a:xfrm>
          <a:prstGeom prst="rect">
            <a:avLst/>
          </a:prstGeom>
          <a:gradFill rotWithShape="0">
            <a:gsLst>
              <a:gs pos="0">
                <a:srgbClr val="00023a"/>
              </a:gs>
              <a:gs pos="50000">
                <a:srgbClr val="a53f51"/>
              </a:gs>
              <a:gs pos="100000">
                <a:srgbClr val="e99a5b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76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2024640"/>
            <a:ext cx="5211720" cy="41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459840" y="2024640"/>
            <a:ext cx="4893480" cy="41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2B784CA-6C3E-4F29-9209-8C801B28F105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microsoft.com/office/2007/relationships/hdphoto" Target="../media/hdphoto2.wdp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Placeholder 7" descr="abstract image"/>
          <p:cNvPicPr/>
          <p:nvPr/>
        </p:nvPicPr>
        <p:blipFill>
          <a:blip r:embed="rId1">
            <a:alphaModFix amt="5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1872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32640" y="419760"/>
            <a:ext cx="1029456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5400" spc="299" strike="noStrike" cap="all">
                <a:solidFill>
                  <a:srgbClr val="81deff"/>
                </a:solidFill>
                <a:latin typeface="Calibri Light"/>
              </a:rPr>
              <a:t>VGGT (Visual Geometry Grounded Transformer)</a:t>
            </a:r>
            <a:endParaRPr b="0" lang="en-US" sz="5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" name="TextBox 1"/>
          <p:cNvSpPr/>
          <p:nvPr/>
        </p:nvSpPr>
        <p:spPr>
          <a:xfrm>
            <a:off x="423000" y="4926600"/>
            <a:ext cx="3265200" cy="188856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lt1"/>
                </a:solidFill>
                <a:latin typeface="Calibri"/>
              </a:rPr>
              <a:t>2 – Posers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lt1"/>
                </a:solidFill>
                <a:latin typeface="Calibri"/>
              </a:rPr>
              <a:t>Gunathilaka K.L – 220197E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lt1"/>
                </a:solidFill>
                <a:latin typeface="Calibri"/>
              </a:rPr>
              <a:t>Jayasekara S.P.R – 220257N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TextBox 2"/>
          <p:cNvSpPr/>
          <p:nvPr/>
        </p:nvSpPr>
        <p:spPr>
          <a:xfrm>
            <a:off x="423000" y="2460600"/>
            <a:ext cx="50072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Calibri"/>
              </a:rPr>
              <a:t>EN – 3160 Image Processing and Machine Vision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3"/>
          <a:stretch/>
        </p:blipFill>
        <p:spPr>
          <a:xfrm>
            <a:off x="7315200" y="1672200"/>
            <a:ext cx="4343400" cy="244260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4"/>
          <a:stretch/>
        </p:blipFill>
        <p:spPr>
          <a:xfrm rot="21594000">
            <a:off x="4575960" y="3704760"/>
            <a:ext cx="5026320" cy="291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Placeholder 7" descr="close up of computer code"/>
          <p:cNvPicPr/>
          <p:nvPr/>
        </p:nvPicPr>
        <p:blipFill>
          <a:blip r:embed="rId1">
            <a:alphaModFix amt="4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0" t="7811" r="0" b="781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523880" y="2286000"/>
            <a:ext cx="914364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pc="299" strike="noStrike" cap="all">
                <a:solidFill>
                  <a:schemeClr val="lt1"/>
                </a:solidFill>
                <a:latin typeface="Calibri Light"/>
              </a:rPr>
              <a:t>Novel Application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92040" y="-121320"/>
            <a:ext cx="11091960" cy="171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299" strike="noStrike" cap="all">
                <a:solidFill>
                  <a:schemeClr val="dk1"/>
                </a:solidFill>
                <a:latin typeface="Calibri Light"/>
              </a:rPr>
              <a:t>Application – Visual Transformer based Slam with Hybrid geometry Fusion 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3" name="TextBox 10"/>
          <p:cNvSpPr/>
          <p:nvPr/>
        </p:nvSpPr>
        <p:spPr>
          <a:xfrm>
            <a:off x="707760" y="1404360"/>
            <a:ext cx="1095084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Input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: Local video stream + IMU readings + Odometry (For ground based robots Encoders, Optical-Flow for aerial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Model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: VGGT (Run on central server)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Output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: Live 3D RGB point-cloud + Estimated Pose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Strategy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: Frames will be buffered during the inference time. Estimated camera pose fused with sensor readings → Precise Localization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Rectangle 14"/>
          <p:cNvSpPr/>
          <p:nvPr/>
        </p:nvSpPr>
        <p:spPr>
          <a:xfrm>
            <a:off x="605160" y="4217400"/>
            <a:ext cx="859320" cy="885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Video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Rectangle 18"/>
          <p:cNvSpPr/>
          <p:nvPr/>
        </p:nvSpPr>
        <p:spPr>
          <a:xfrm>
            <a:off x="7191360" y="4217400"/>
            <a:ext cx="954000" cy="885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Fusion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Rectangle 20"/>
          <p:cNvSpPr/>
          <p:nvPr/>
        </p:nvSpPr>
        <p:spPr>
          <a:xfrm>
            <a:off x="5358240" y="4217400"/>
            <a:ext cx="1151640" cy="885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Pose + Depth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Rectangle 21"/>
          <p:cNvSpPr/>
          <p:nvPr/>
        </p:nvSpPr>
        <p:spPr>
          <a:xfrm>
            <a:off x="3733920" y="4217400"/>
            <a:ext cx="929520" cy="885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VGGT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ctangle 22"/>
          <p:cNvSpPr/>
          <p:nvPr/>
        </p:nvSpPr>
        <p:spPr>
          <a:xfrm>
            <a:off x="2122560" y="4217400"/>
            <a:ext cx="929520" cy="885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Frame Buffer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Rectangle 23"/>
          <p:cNvSpPr/>
          <p:nvPr/>
        </p:nvSpPr>
        <p:spPr>
          <a:xfrm>
            <a:off x="10462320" y="4217400"/>
            <a:ext cx="954000" cy="885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Viewer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Rectangle 24"/>
          <p:cNvSpPr/>
          <p:nvPr/>
        </p:nvSpPr>
        <p:spPr>
          <a:xfrm>
            <a:off x="8826840" y="4217400"/>
            <a:ext cx="954000" cy="885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Arrow: Right 25"/>
          <p:cNvSpPr/>
          <p:nvPr/>
        </p:nvSpPr>
        <p:spPr>
          <a:xfrm>
            <a:off x="1518480" y="4497480"/>
            <a:ext cx="550080" cy="32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f51"/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2" name="Arrow: Right 28"/>
          <p:cNvSpPr/>
          <p:nvPr/>
        </p:nvSpPr>
        <p:spPr>
          <a:xfrm>
            <a:off x="6605640" y="4505040"/>
            <a:ext cx="550080" cy="32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f51"/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3" name="Arrow: Right 29"/>
          <p:cNvSpPr/>
          <p:nvPr/>
        </p:nvSpPr>
        <p:spPr>
          <a:xfrm>
            <a:off x="4742640" y="4497480"/>
            <a:ext cx="550080" cy="32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f51"/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4" name="Arrow: Right 30"/>
          <p:cNvSpPr/>
          <p:nvPr/>
        </p:nvSpPr>
        <p:spPr>
          <a:xfrm>
            <a:off x="3124800" y="4497480"/>
            <a:ext cx="550080" cy="32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f51"/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5" name="Arrow: Right 31"/>
          <p:cNvSpPr/>
          <p:nvPr/>
        </p:nvSpPr>
        <p:spPr>
          <a:xfrm>
            <a:off x="9867240" y="4505040"/>
            <a:ext cx="550080" cy="32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f51"/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6" name="Arrow: Right 32"/>
          <p:cNvSpPr/>
          <p:nvPr/>
        </p:nvSpPr>
        <p:spPr>
          <a:xfrm>
            <a:off x="8210880" y="4505040"/>
            <a:ext cx="550080" cy="326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f51"/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7" name="TextBox 33"/>
          <p:cNvSpPr/>
          <p:nvPr/>
        </p:nvSpPr>
        <p:spPr>
          <a:xfrm>
            <a:off x="4575240" y="5516280"/>
            <a:ext cx="3041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Block Diagram of the Process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3"/>
          <p:cNvSpPr txBox="1"/>
          <p:nvPr/>
        </p:nvSpPr>
        <p:spPr>
          <a:xfrm>
            <a:off x="338040" y="118800"/>
            <a:ext cx="11091960" cy="1252800"/>
          </a:xfrm>
          <a:prstGeom prst="rect">
            <a:avLst/>
          </a:prstGeom>
          <a:noFill/>
          <a:ln w="0">
            <a:noFill/>
          </a:ln>
        </p:spPr>
        <p:txBody>
          <a:bodyPr bIns="0" anchor="ctr">
            <a:noAutofit/>
          </a:bodyPr>
          <a:p>
            <a:pPr defTabSz="914400">
              <a:lnSpc>
                <a:spcPct val="90000"/>
              </a:lnSpc>
            </a:pPr>
            <a:r>
              <a:rPr b="1" lang="en-US" sz="2600" spc="299" strike="noStrike" cap="all">
                <a:solidFill>
                  <a:schemeClr val="dk1"/>
                </a:solidFill>
                <a:latin typeface="Calibri Light"/>
              </a:rPr>
              <a:t>Comparison with other 3d Mapping Approaches</a:t>
            </a:r>
            <a:endParaRPr b="0" lang="en-US" sz="2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9" name="Rectangle 1"/>
          <p:cNvSpPr/>
          <p:nvPr/>
        </p:nvSpPr>
        <p:spPr>
          <a:xfrm>
            <a:off x="685800" y="1600200"/>
            <a:ext cx="3200400" cy="885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Feature based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(ORB-SLAM, COLMAP)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Rectangle 6"/>
          <p:cNvSpPr/>
          <p:nvPr/>
        </p:nvSpPr>
        <p:spPr>
          <a:xfrm>
            <a:off x="685800" y="3200400"/>
            <a:ext cx="3200400" cy="885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Streo SLAM/ RGB-SLAM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Rectangle 7"/>
          <p:cNvSpPr/>
          <p:nvPr/>
        </p:nvSpPr>
        <p:spPr>
          <a:xfrm>
            <a:off x="685800" y="4800600"/>
            <a:ext cx="3200400" cy="885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81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LIDAR-SLAM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3"/>
          <p:cNvSpPr/>
          <p:nvPr/>
        </p:nvSpPr>
        <p:spPr>
          <a:xfrm>
            <a:off x="5486400" y="1556280"/>
            <a:ext cx="64008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SFM 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Based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Slow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Relati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vely 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Comp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utati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onaly 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heavy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4"/>
          <p:cNvSpPr/>
          <p:nvPr/>
        </p:nvSpPr>
        <p:spPr>
          <a:xfrm>
            <a:off x="5486400" y="3156480"/>
            <a:ext cx="6400800" cy="11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Ex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pe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nsi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ve 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Ha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rd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wa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Li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mit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ed 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out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do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or 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ran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ge 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/ 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de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pth 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noi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Box 6"/>
          <p:cNvSpPr/>
          <p:nvPr/>
        </p:nvSpPr>
        <p:spPr>
          <a:xfrm>
            <a:off x="5486400" y="4753800"/>
            <a:ext cx="6400800" cy="11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Expensive Hardware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Lack Colour Information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Placeholder 11" descr="A close up of dots&#10;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362240" y="1258920"/>
            <a:ext cx="9466920" cy="252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4800" spc="299" strike="noStrike" cap="all">
                <a:solidFill>
                  <a:schemeClr val="lt1"/>
                </a:solidFill>
                <a:latin typeface="Calibri Light"/>
              </a:rPr>
              <a:t>THANK YOU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1362240" y="6220800"/>
            <a:ext cx="45360" cy="4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22680" bIns="22680" anchor="t">
            <a:normAutofit fontScale="12222" lnSpcReduction="2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14880" y="685800"/>
            <a:ext cx="3271320" cy="5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299" strike="noStrike" cap="all">
                <a:solidFill>
                  <a:schemeClr val="dk1"/>
                </a:solidFill>
                <a:latin typeface="Calibri Light"/>
              </a:rPr>
              <a:t>Problem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TextBox 7"/>
          <p:cNvSpPr/>
          <p:nvPr/>
        </p:nvSpPr>
        <p:spPr>
          <a:xfrm>
            <a:off x="606600" y="1240920"/>
            <a:ext cx="95446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3D reconstruction is typically done with visual geometry methods such as Bundle Adjustment (BA) and SfM pipelines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These are slow and computationally expensive.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Examples 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Box 8"/>
          <p:cNvSpPr/>
          <p:nvPr/>
        </p:nvSpPr>
        <p:spPr>
          <a:xfrm>
            <a:off x="2040120" y="2108880"/>
            <a:ext cx="2043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VGGSfM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DUSt3R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MAS3TR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itle 1"/>
          <p:cNvSpPr/>
          <p:nvPr/>
        </p:nvSpPr>
        <p:spPr>
          <a:xfrm>
            <a:off x="479160" y="3612240"/>
            <a:ext cx="50342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defTabSz="914400">
              <a:lnSpc>
                <a:spcPct val="90000"/>
              </a:lnSpc>
            </a:pPr>
            <a:r>
              <a:rPr b="1" lang="en-US" sz="3200" spc="299" strike="noStrike" cap="all">
                <a:solidFill>
                  <a:schemeClr val="dk1"/>
                </a:solidFill>
                <a:latin typeface="Calibri Light"/>
              </a:rPr>
              <a:t>Related Work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Box 12"/>
          <p:cNvSpPr/>
          <p:nvPr/>
        </p:nvSpPr>
        <p:spPr>
          <a:xfrm>
            <a:off x="606600" y="4385520"/>
            <a:ext cx="3603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Structure from Motion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Multi View Stereo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Tracking-Any-Point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Picture 15" descr="A sculpture of a person with her baby&#10;&#10;Description automatically generated"/>
          <p:cNvPicPr/>
          <p:nvPr/>
        </p:nvPicPr>
        <p:blipFill>
          <a:blip r:embed="rId1"/>
          <a:stretch/>
        </p:blipFill>
        <p:spPr>
          <a:xfrm>
            <a:off x="5513400" y="2483280"/>
            <a:ext cx="4524120" cy="3133440"/>
          </a:xfrm>
          <a:prstGeom prst="rect">
            <a:avLst/>
          </a:prstGeom>
          <a:ln w="0">
            <a:noFill/>
          </a:ln>
        </p:spPr>
      </p:pic>
      <p:cxnSp>
        <p:nvCxnSpPr>
          <p:cNvPr id="70" name="Straight Connector 17"/>
          <p:cNvCxnSpPr/>
          <p:nvPr/>
        </p:nvCxnSpPr>
        <p:spPr>
          <a:xfrm>
            <a:off x="0" y="295200"/>
            <a:ext cx="12192120" cy="36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  <p:cxnSp>
        <p:nvCxnSpPr>
          <p:cNvPr id="71" name="Straight Connector 19"/>
          <p:cNvCxnSpPr/>
          <p:nvPr/>
        </p:nvCxnSpPr>
        <p:spPr>
          <a:xfrm>
            <a:off x="326520" y="0"/>
            <a:ext cx="360" cy="694224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568080"/>
            <a:ext cx="8766000" cy="5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299" strike="noStrike" cap="all">
                <a:solidFill>
                  <a:schemeClr val="dk1"/>
                </a:solidFill>
                <a:latin typeface="Calibri Light"/>
              </a:rPr>
              <a:t>Proposed solution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TextBox 7"/>
          <p:cNvSpPr/>
          <p:nvPr/>
        </p:nvSpPr>
        <p:spPr>
          <a:xfrm>
            <a:off x="606600" y="1389600"/>
            <a:ext cx="954468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800" spc="-1" strike="noStrike">
                <a:solidFill>
                  <a:srgbClr val="00b0f0"/>
                </a:solidFill>
                <a:latin typeface="Calibri"/>
              </a:rPr>
              <a:t>Introducing VGGT - Visual Geometry Grounded Transformer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8"/>
          <p:cNvSpPr/>
          <p:nvPr/>
        </p:nvSpPr>
        <p:spPr>
          <a:xfrm>
            <a:off x="3035520" y="4020480"/>
            <a:ext cx="376596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Camera Intrinsics and Extrinsics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Point maps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Depth maps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3D point tracks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Box 12"/>
          <p:cNvSpPr/>
          <p:nvPr/>
        </p:nvSpPr>
        <p:spPr>
          <a:xfrm>
            <a:off x="755640" y="2412720"/>
            <a:ext cx="619524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 feed forward neural network for 3D reconstruction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No iterative geometry optimization needed.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Can work with single/ multiple input.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Output Parameters 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6" name="Straight Connector 17"/>
          <p:cNvCxnSpPr/>
          <p:nvPr/>
        </p:nvCxnSpPr>
        <p:spPr>
          <a:xfrm>
            <a:off x="0" y="295200"/>
            <a:ext cx="12192120" cy="36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  <p:cxnSp>
        <p:nvCxnSpPr>
          <p:cNvPr id="77" name="Straight Connector 19"/>
          <p:cNvCxnSpPr/>
          <p:nvPr/>
        </p:nvCxnSpPr>
        <p:spPr>
          <a:xfrm>
            <a:off x="326520" y="0"/>
            <a:ext cx="360" cy="694224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  <p:pic>
        <p:nvPicPr>
          <p:cNvPr id="78" name="Picture 3" descr=""/>
          <p:cNvPicPr/>
          <p:nvPr/>
        </p:nvPicPr>
        <p:blipFill>
          <a:blip r:embed="rId1"/>
          <a:stretch/>
        </p:blipFill>
        <p:spPr>
          <a:xfrm>
            <a:off x="6764760" y="2894760"/>
            <a:ext cx="4468320" cy="1723680"/>
          </a:xfrm>
          <a:prstGeom prst="rect">
            <a:avLst/>
          </a:prstGeom>
          <a:ln w="0">
            <a:noFill/>
          </a:ln>
        </p:spPr>
      </p:pic>
      <p:sp>
        <p:nvSpPr>
          <p:cNvPr id="79" name="Rectangle 4"/>
          <p:cNvSpPr/>
          <p:nvPr/>
        </p:nvSpPr>
        <p:spPr>
          <a:xfrm>
            <a:off x="10645560" y="2894760"/>
            <a:ext cx="587520" cy="2872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Placeholder 7" descr="close up of computer code"/>
          <p:cNvPicPr/>
          <p:nvPr/>
        </p:nvPicPr>
        <p:blipFill>
          <a:blip r:embed="rId1">
            <a:alphaModFix amt="4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0" t="7811" r="0" b="781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23880" y="2286000"/>
            <a:ext cx="914364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pc="299" strike="noStrike" cap="all">
                <a:solidFill>
                  <a:schemeClr val="lt1"/>
                </a:solidFill>
                <a:latin typeface="Calibri Light"/>
              </a:rPr>
              <a:t>Model Architecture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3562920" y="655560"/>
            <a:ext cx="5065920" cy="690480"/>
          </a:xfrm>
          <a:prstGeom prst="rect">
            <a:avLst/>
          </a:prstGeom>
          <a:gradFill rotWithShape="0">
            <a:gsLst>
              <a:gs pos="0">
                <a:srgbClr val="00023a"/>
              </a:gs>
              <a:gs pos="50000">
                <a:srgbClr val="a53f51"/>
              </a:gs>
              <a:gs pos="100000">
                <a:srgbClr val="e99a5b"/>
              </a:gs>
            </a:gsLst>
            <a:lin ang="10200000"/>
          </a:gradFill>
          <a:ln w="0">
            <a:noFill/>
          </a:ln>
        </p:spPr>
        <p:txBody>
          <a:bodyPr lIns="91440" rIns="91440" tIns="45720" bIns="45720" anchor="ctr">
            <a:no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 cap="all">
                <a:solidFill>
                  <a:schemeClr val="lt1"/>
                </a:solidFill>
                <a:latin typeface="Calibri Light"/>
              </a:rPr>
              <a:t>Architectural overview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Picture 9" descr=""/>
          <p:cNvPicPr/>
          <p:nvPr/>
        </p:nvPicPr>
        <p:blipFill>
          <a:blip r:embed="rId1"/>
          <a:stretch/>
        </p:blipFill>
        <p:spPr>
          <a:xfrm>
            <a:off x="880200" y="1719360"/>
            <a:ext cx="10431000" cy="384840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"/>
          <p:cNvSpPr/>
          <p:nvPr/>
        </p:nvSpPr>
        <p:spPr>
          <a:xfrm>
            <a:off x="665640" y="1548000"/>
            <a:ext cx="48484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Images broken to tokens using DINO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Additional tokens – Camera + Register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12"/>
          <p:cNvSpPr/>
          <p:nvPr/>
        </p:nvSpPr>
        <p:spPr>
          <a:xfrm>
            <a:off x="720000" y="870840"/>
            <a:ext cx="4309200" cy="11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Tokenization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6" name="Straight Connector 17"/>
          <p:cNvCxnSpPr/>
          <p:nvPr/>
        </p:nvCxnSpPr>
        <p:spPr>
          <a:xfrm>
            <a:off x="0" y="295200"/>
            <a:ext cx="12192120" cy="36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  <p:cxnSp>
        <p:nvCxnSpPr>
          <p:cNvPr id="87" name="Straight Connector 19"/>
          <p:cNvCxnSpPr/>
          <p:nvPr/>
        </p:nvCxnSpPr>
        <p:spPr>
          <a:xfrm>
            <a:off x="326520" y="0"/>
            <a:ext cx="360" cy="694224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  <p:sp>
        <p:nvSpPr>
          <p:cNvPr id="88" name="Rectangle 4"/>
          <p:cNvSpPr/>
          <p:nvPr/>
        </p:nvSpPr>
        <p:spPr>
          <a:xfrm>
            <a:off x="10645560" y="2894760"/>
            <a:ext cx="587520" cy="2872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9" name="TextBox 2"/>
          <p:cNvSpPr/>
          <p:nvPr/>
        </p:nvSpPr>
        <p:spPr>
          <a:xfrm>
            <a:off x="720000" y="3021840"/>
            <a:ext cx="5223600" cy="11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Feature Backbone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5"/>
          <p:cNvSpPr/>
          <p:nvPr/>
        </p:nvSpPr>
        <p:spPr>
          <a:xfrm>
            <a:off x="720000" y="3723840"/>
            <a:ext cx="56710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24 Attention Layers.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Alternating self attention and global attention layers.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No cross-attention layers.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Picture 9" descr=""/>
          <p:cNvPicPr/>
          <p:nvPr/>
        </p:nvPicPr>
        <p:blipFill>
          <a:blip r:embed="rId1"/>
          <a:stretch/>
        </p:blipFill>
        <p:spPr>
          <a:xfrm>
            <a:off x="7501320" y="2925360"/>
            <a:ext cx="2229480" cy="308700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14" descr=""/>
          <p:cNvPicPr/>
          <p:nvPr/>
        </p:nvPicPr>
        <p:blipFill>
          <a:blip r:embed="rId2"/>
          <a:stretch/>
        </p:blipFill>
        <p:spPr>
          <a:xfrm>
            <a:off x="7720920" y="1231920"/>
            <a:ext cx="1790640" cy="133344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8"/>
          <p:cNvSpPr/>
          <p:nvPr/>
        </p:nvSpPr>
        <p:spPr>
          <a:xfrm>
            <a:off x="1698120" y="1915560"/>
            <a:ext cx="20430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1"/>
                </a:solidFill>
                <a:latin typeface="Calibri"/>
              </a:rPr>
              <a:t>Camera Head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12"/>
          <p:cNvSpPr/>
          <p:nvPr/>
        </p:nvSpPr>
        <p:spPr>
          <a:xfrm>
            <a:off x="1257840" y="2543400"/>
            <a:ext cx="265176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Rotation Quarternion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Translation Vector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Field of View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5" name="Straight Connector 17"/>
          <p:cNvCxnSpPr/>
          <p:nvPr/>
        </p:nvCxnSpPr>
        <p:spPr>
          <a:xfrm>
            <a:off x="0" y="295200"/>
            <a:ext cx="12192120" cy="36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  <p:cxnSp>
        <p:nvCxnSpPr>
          <p:cNvPr id="96" name="Straight Connector 19"/>
          <p:cNvCxnSpPr/>
          <p:nvPr/>
        </p:nvCxnSpPr>
        <p:spPr>
          <a:xfrm>
            <a:off x="326520" y="0"/>
            <a:ext cx="360" cy="694224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  <p:sp>
        <p:nvSpPr>
          <p:cNvPr id="97" name="Rectangle 4"/>
          <p:cNvSpPr/>
          <p:nvPr/>
        </p:nvSpPr>
        <p:spPr>
          <a:xfrm>
            <a:off x="10645560" y="2894760"/>
            <a:ext cx="587520" cy="2872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8" name="TextBox 2"/>
          <p:cNvSpPr/>
          <p:nvPr/>
        </p:nvSpPr>
        <p:spPr>
          <a:xfrm>
            <a:off x="755640" y="849960"/>
            <a:ext cx="3655800" cy="11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Prediction Heads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9"/>
          <p:cNvSpPr/>
          <p:nvPr/>
        </p:nvSpPr>
        <p:spPr>
          <a:xfrm>
            <a:off x="5582160" y="1869120"/>
            <a:ext cx="19051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1"/>
                </a:solidFill>
                <a:latin typeface="Calibri"/>
              </a:rPr>
              <a:t>Dense Head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10"/>
          <p:cNvSpPr/>
          <p:nvPr/>
        </p:nvSpPr>
        <p:spPr>
          <a:xfrm>
            <a:off x="5127840" y="2543400"/>
            <a:ext cx="265176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Depth 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Point 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Tracking Features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11"/>
          <p:cNvSpPr/>
          <p:nvPr/>
        </p:nvSpPr>
        <p:spPr>
          <a:xfrm>
            <a:off x="9083160" y="1869120"/>
            <a:ext cx="2149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1"/>
                </a:solidFill>
                <a:latin typeface="Calibri"/>
              </a:rPr>
              <a:t>Tracking Head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13"/>
          <p:cNvSpPr/>
          <p:nvPr/>
        </p:nvSpPr>
        <p:spPr>
          <a:xfrm>
            <a:off x="8784000" y="2543400"/>
            <a:ext cx="265176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Use tracking features to predict 2D correspondences for any query point across all frames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Picture 15" descr=""/>
          <p:cNvPicPr/>
          <p:nvPr/>
        </p:nvPicPr>
        <p:blipFill>
          <a:blip r:embed="rId1"/>
          <a:stretch/>
        </p:blipFill>
        <p:spPr>
          <a:xfrm>
            <a:off x="1521720" y="4472280"/>
            <a:ext cx="2124000" cy="118080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18" descr=""/>
          <p:cNvPicPr/>
          <p:nvPr/>
        </p:nvPicPr>
        <p:blipFill>
          <a:blip r:embed="rId2"/>
          <a:stretch/>
        </p:blipFill>
        <p:spPr>
          <a:xfrm>
            <a:off x="5420520" y="4472280"/>
            <a:ext cx="2066760" cy="100944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21" descr=""/>
          <p:cNvPicPr/>
          <p:nvPr/>
        </p:nvPicPr>
        <p:blipFill>
          <a:blip r:embed="rId3"/>
          <a:stretch/>
        </p:blipFill>
        <p:spPr>
          <a:xfrm>
            <a:off x="8975880" y="4532760"/>
            <a:ext cx="2133360" cy="1152360"/>
          </a:xfrm>
          <a:prstGeom prst="rect">
            <a:avLst/>
          </a:prstGeom>
          <a:ln w="0">
            <a:noFill/>
          </a:ln>
        </p:spPr>
      </p:pic>
      <p:sp>
        <p:nvSpPr>
          <p:cNvPr id="106" name="Rectangle 22"/>
          <p:cNvSpPr/>
          <p:nvPr/>
        </p:nvSpPr>
        <p:spPr>
          <a:xfrm>
            <a:off x="10179720" y="4297680"/>
            <a:ext cx="929880" cy="4510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8"/>
          <p:cNvSpPr/>
          <p:nvPr/>
        </p:nvSpPr>
        <p:spPr>
          <a:xfrm>
            <a:off x="1521720" y="1635120"/>
            <a:ext cx="2937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1"/>
                </a:solidFill>
                <a:latin typeface="Calibri"/>
              </a:rPr>
              <a:t>Feature Backbone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Box 12"/>
          <p:cNvSpPr/>
          <p:nvPr/>
        </p:nvSpPr>
        <p:spPr>
          <a:xfrm>
            <a:off x="1305000" y="2459520"/>
            <a:ext cx="321984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Global self-attention only.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Cross-attention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9" name="Straight Connector 17"/>
          <p:cNvCxnSpPr/>
          <p:nvPr/>
        </p:nvCxnSpPr>
        <p:spPr>
          <a:xfrm>
            <a:off x="0" y="295200"/>
            <a:ext cx="12192120" cy="36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  <p:cxnSp>
        <p:nvCxnSpPr>
          <p:cNvPr id="110" name="Straight Connector 19"/>
          <p:cNvCxnSpPr/>
          <p:nvPr/>
        </p:nvCxnSpPr>
        <p:spPr>
          <a:xfrm>
            <a:off x="326520" y="0"/>
            <a:ext cx="360" cy="694224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  <p:sp>
        <p:nvSpPr>
          <p:cNvPr id="111" name="Rectangle 4"/>
          <p:cNvSpPr/>
          <p:nvPr/>
        </p:nvSpPr>
        <p:spPr>
          <a:xfrm>
            <a:off x="10645560" y="2894760"/>
            <a:ext cx="587520" cy="2872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2" name="TextBox 2"/>
          <p:cNvSpPr/>
          <p:nvPr/>
        </p:nvSpPr>
        <p:spPr>
          <a:xfrm>
            <a:off x="803160" y="773280"/>
            <a:ext cx="365580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Ablation Studies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Box 11"/>
          <p:cNvSpPr/>
          <p:nvPr/>
        </p:nvSpPr>
        <p:spPr>
          <a:xfrm>
            <a:off x="7289280" y="1651680"/>
            <a:ext cx="29509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1"/>
                </a:solidFill>
                <a:latin typeface="Calibri"/>
              </a:rPr>
              <a:t>Multi-task Learning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Box 13"/>
          <p:cNvSpPr/>
          <p:nvPr/>
        </p:nvSpPr>
        <p:spPr>
          <a:xfrm>
            <a:off x="7119360" y="2459520"/>
            <a:ext cx="286524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Simultaneously learn all 3D parameters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Training only point map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Rectangle 22"/>
          <p:cNvSpPr/>
          <p:nvPr/>
        </p:nvSpPr>
        <p:spPr>
          <a:xfrm>
            <a:off x="10179720" y="4297680"/>
            <a:ext cx="929880" cy="4510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16" name="Picture 3" descr=""/>
          <p:cNvPicPr/>
          <p:nvPr/>
        </p:nvPicPr>
        <p:blipFill>
          <a:blip r:embed="rId1"/>
          <a:stretch/>
        </p:blipFill>
        <p:spPr>
          <a:xfrm>
            <a:off x="6116040" y="4011120"/>
            <a:ext cx="5505840" cy="147636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6" descr=""/>
          <p:cNvPicPr/>
          <p:nvPr/>
        </p:nvPicPr>
        <p:blipFill>
          <a:blip r:embed="rId2"/>
          <a:stretch/>
        </p:blipFill>
        <p:spPr>
          <a:xfrm>
            <a:off x="468360" y="3780720"/>
            <a:ext cx="5505840" cy="16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8"/>
          <p:cNvSpPr/>
          <p:nvPr/>
        </p:nvSpPr>
        <p:spPr>
          <a:xfrm>
            <a:off x="981360" y="5572800"/>
            <a:ext cx="27608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Camera Pose Estimation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9" name="Straight Connector 17"/>
          <p:cNvCxnSpPr/>
          <p:nvPr/>
        </p:nvCxnSpPr>
        <p:spPr>
          <a:xfrm>
            <a:off x="0" y="295200"/>
            <a:ext cx="12192120" cy="36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  <p:cxnSp>
        <p:nvCxnSpPr>
          <p:cNvPr id="120" name="Straight Connector 19"/>
          <p:cNvCxnSpPr/>
          <p:nvPr/>
        </p:nvCxnSpPr>
        <p:spPr>
          <a:xfrm>
            <a:off x="326520" y="0"/>
            <a:ext cx="360" cy="6942240"/>
          </a:xfrm>
          <a:prstGeom prst="straightConnector1">
            <a:avLst/>
          </a:prstGeom>
          <a:ln>
            <a:solidFill>
              <a:srgbClr val="a53f51"/>
            </a:solidFill>
          </a:ln>
        </p:spPr>
      </p:cxnSp>
      <p:sp>
        <p:nvSpPr>
          <p:cNvPr id="121" name="Rectangle 4"/>
          <p:cNvSpPr/>
          <p:nvPr/>
        </p:nvSpPr>
        <p:spPr>
          <a:xfrm>
            <a:off x="10645560" y="2894760"/>
            <a:ext cx="587520" cy="2872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2" name="TextBox 2"/>
          <p:cNvSpPr/>
          <p:nvPr/>
        </p:nvSpPr>
        <p:spPr>
          <a:xfrm>
            <a:off x="803160" y="773280"/>
            <a:ext cx="365580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Results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Rectangle 22"/>
          <p:cNvSpPr/>
          <p:nvPr/>
        </p:nvSpPr>
        <p:spPr>
          <a:xfrm>
            <a:off x="10179720" y="4297680"/>
            <a:ext cx="929880" cy="4510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4" name="TextBox 1"/>
          <p:cNvSpPr/>
          <p:nvPr/>
        </p:nvSpPr>
        <p:spPr>
          <a:xfrm>
            <a:off x="7608600" y="3471120"/>
            <a:ext cx="27608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Dense MVS Estimation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9" descr=""/>
          <p:cNvPicPr/>
          <p:nvPr/>
        </p:nvPicPr>
        <p:blipFill>
          <a:blip r:embed="rId1"/>
          <a:stretch/>
        </p:blipFill>
        <p:spPr>
          <a:xfrm>
            <a:off x="490680" y="1837080"/>
            <a:ext cx="3857040" cy="309852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4" descr=""/>
          <p:cNvPicPr/>
          <p:nvPr/>
        </p:nvPicPr>
        <p:blipFill>
          <a:blip r:embed="rId2"/>
          <a:stretch/>
        </p:blipFill>
        <p:spPr>
          <a:xfrm>
            <a:off x="6348240" y="536760"/>
            <a:ext cx="4761000" cy="2933640"/>
          </a:xfrm>
          <a:prstGeom prst="rect">
            <a:avLst/>
          </a:prstGeom>
          <a:ln w="0">
            <a:noFill/>
          </a:ln>
        </p:spPr>
      </p:pic>
      <p:sp>
        <p:nvSpPr>
          <p:cNvPr id="127" name="Rectangle 15"/>
          <p:cNvSpPr/>
          <p:nvPr/>
        </p:nvSpPr>
        <p:spPr>
          <a:xfrm>
            <a:off x="6313680" y="5514480"/>
            <a:ext cx="4549320" cy="13431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ln>
                <a:solidFill>
                  <a:schemeClr val="dk1"/>
                </a:solidFill>
              </a:ln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8" name="TextBox 5"/>
          <p:cNvSpPr/>
          <p:nvPr/>
        </p:nvSpPr>
        <p:spPr>
          <a:xfrm>
            <a:off x="7776720" y="5988600"/>
            <a:ext cx="27608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Point Map Estimation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Picture 18" descr=""/>
          <p:cNvPicPr/>
          <p:nvPr/>
        </p:nvPicPr>
        <p:blipFill>
          <a:blip r:embed="rId3"/>
          <a:stretch/>
        </p:blipFill>
        <p:spPr>
          <a:xfrm>
            <a:off x="5668920" y="4237560"/>
            <a:ext cx="5839200" cy="160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71af3243-3dd4-4a8d-8c0d-dd76da1f02a5"/>
    <ds:schemaRef ds:uri="http://purl.org/dc/terms/"/>
    <ds:schemaRef ds:uri="230e9df3-be65-4c73-a93b-d1236ebd677e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{8C15E5F2-71AC-4C86-8512-79043F003DB4}TFb73f27a7-0404-48d9-96f8-0ca8d35477ec68e4afe9_win32-7b62b493978d</Template>
  <TotalTime>384</TotalTime>
  <Application>LibreOffice/24.2.7.2$Linux_X86_64 LibreOffice_project/420$Build-2</Application>
  <AppVersion>15.0000</AppVersion>
  <Words>283</Words>
  <Paragraphs>100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2025-10-20T07:42:04Z</dcterms:created>
  <dc:creator>sayuru</dc:creator>
  <dc:description/>
  <dc:language>en-US</dc:language>
  <cp:lastModifiedBy/>
  <dcterms:modified xsi:type="dcterms:W3CDTF">2025-10-20T20:32:14Z</dcterms:modified>
  <cp:revision>3</cp:revision>
  <dc:subject/>
  <dc:title>VGGT (Visual Geometry Grounded Transformer)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11</vt:i4>
  </property>
  <property fmtid="{D5CDD505-2E9C-101B-9397-08002B2CF9AE}" pid="5" name="PresentationFormat">
    <vt:lpwstr>Widescreen</vt:lpwstr>
  </property>
  <property fmtid="{D5CDD505-2E9C-101B-9397-08002B2CF9AE}" pid="6" name="Slides">
    <vt:i4>13</vt:i4>
  </property>
</Properties>
</file>